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78" r:id="rId2"/>
    <p:sldId id="281" r:id="rId3"/>
    <p:sldId id="288" r:id="rId4"/>
    <p:sldId id="296" r:id="rId5"/>
    <p:sldId id="289" r:id="rId6"/>
    <p:sldId id="261" r:id="rId7"/>
    <p:sldId id="282" r:id="rId8"/>
    <p:sldId id="286" r:id="rId9"/>
    <p:sldId id="287" r:id="rId10"/>
    <p:sldId id="274" r:id="rId11"/>
    <p:sldId id="290" r:id="rId12"/>
    <p:sldId id="291" r:id="rId13"/>
    <p:sldId id="292" r:id="rId14"/>
    <p:sldId id="293" r:id="rId15"/>
    <p:sldId id="294" r:id="rId16"/>
    <p:sldId id="263" r:id="rId17"/>
    <p:sldId id="29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4"/>
    <p:restoredTop sz="94679"/>
  </p:normalViewPr>
  <p:slideViewPr>
    <p:cSldViewPr snapToGrid="0" snapToObjects="1">
      <p:cViewPr varScale="1">
        <p:scale>
          <a:sx n="158" d="100"/>
          <a:sy n="158" d="100"/>
        </p:scale>
        <p:origin x="18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A840F-C98C-034F-94F0-2741D904A32F}" type="datetimeFigureOut">
              <a:rPr lang="en-US" smtClean="0"/>
              <a:t>7/15/20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D2083-0087-D44B-97C8-B7B58EF3C596}" type="slidenum">
              <a:rPr lang="en-US" smtClean="0"/>
              <a:t>‹#›</a:t>
            </a:fld>
            <a:endParaRPr lang="en-US"/>
          </a:p>
        </p:txBody>
      </p:sp>
    </p:spTree>
    <p:extLst>
      <p:ext uri="{BB962C8B-B14F-4D97-AF65-F5344CB8AC3E}">
        <p14:creationId xmlns:p14="http://schemas.microsoft.com/office/powerpoint/2010/main" val="73785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D2083-0087-D44B-97C8-B7B58EF3C596}" type="slidenum">
              <a:rPr lang="en-US" smtClean="0"/>
              <a:t>1</a:t>
            </a:fld>
            <a:endParaRPr lang="en-US"/>
          </a:p>
        </p:txBody>
      </p:sp>
    </p:spTree>
    <p:extLst>
      <p:ext uri="{BB962C8B-B14F-4D97-AF65-F5344CB8AC3E}">
        <p14:creationId xmlns:p14="http://schemas.microsoft.com/office/powerpoint/2010/main" val="69080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D2083-0087-D44B-97C8-B7B58EF3C596}" type="slidenum">
              <a:rPr lang="en-US" smtClean="0"/>
              <a:t>16</a:t>
            </a:fld>
            <a:endParaRPr lang="en-US"/>
          </a:p>
        </p:txBody>
      </p:sp>
    </p:spTree>
    <p:extLst>
      <p:ext uri="{BB962C8B-B14F-4D97-AF65-F5344CB8AC3E}">
        <p14:creationId xmlns:p14="http://schemas.microsoft.com/office/powerpoint/2010/main" val="51464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D2083-0087-D44B-97C8-B7B58EF3C596}" type="slidenum">
              <a:rPr lang="en-US" smtClean="0"/>
              <a:t>17</a:t>
            </a:fld>
            <a:endParaRPr lang="en-US"/>
          </a:p>
        </p:txBody>
      </p:sp>
    </p:spTree>
    <p:extLst>
      <p:ext uri="{BB962C8B-B14F-4D97-AF65-F5344CB8AC3E}">
        <p14:creationId xmlns:p14="http://schemas.microsoft.com/office/powerpoint/2010/main" val="60451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ECD055-3CFF-8540-B3F4-F5C88D56750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56524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CD055-3CFF-8540-B3F4-F5C88D56750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274561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CD055-3CFF-8540-B3F4-F5C88D56750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157464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CD055-3CFF-8540-B3F4-F5C88D56750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124967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055-3CFF-8540-B3F4-F5C88D56750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198797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ECD055-3CFF-8540-B3F4-F5C88D56750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82703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ECD055-3CFF-8540-B3F4-F5C88D567500}" type="datetimeFigureOut">
              <a:rPr lang="en-US" smtClean="0"/>
              <a:t>7/15/20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77489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ECD055-3CFF-8540-B3F4-F5C88D567500}" type="datetimeFigureOut">
              <a:rPr lang="en-US" smtClean="0"/>
              <a:t>7/15/20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283587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CD055-3CFF-8540-B3F4-F5C88D567500}" type="datetimeFigureOut">
              <a:rPr lang="en-US" smtClean="0"/>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419476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ECD055-3CFF-8540-B3F4-F5C88D56750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349184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ECD055-3CFF-8540-B3F4-F5C88D56750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3AABA-1A3F-A74B-8E69-A19546F905A4}" type="slidenum">
              <a:rPr lang="en-US" smtClean="0"/>
              <a:t>‹#›</a:t>
            </a:fld>
            <a:endParaRPr lang="en-US"/>
          </a:p>
        </p:txBody>
      </p:sp>
    </p:spTree>
    <p:extLst>
      <p:ext uri="{BB962C8B-B14F-4D97-AF65-F5344CB8AC3E}">
        <p14:creationId xmlns:p14="http://schemas.microsoft.com/office/powerpoint/2010/main" val="113790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CD055-3CFF-8540-B3F4-F5C88D567500}" type="datetimeFigureOut">
              <a:rPr lang="en-US" smtClean="0"/>
              <a:t>7/15/20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3AABA-1A3F-A74B-8E69-A19546F905A4}" type="slidenum">
              <a:rPr lang="en-US" smtClean="0"/>
              <a:t>‹#›</a:t>
            </a:fld>
            <a:endParaRPr lang="en-US"/>
          </a:p>
        </p:txBody>
      </p:sp>
    </p:spTree>
    <p:extLst>
      <p:ext uri="{BB962C8B-B14F-4D97-AF65-F5344CB8AC3E}">
        <p14:creationId xmlns:p14="http://schemas.microsoft.com/office/powerpoint/2010/main" val="195609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osf.io/rk56n/" TargetMode="External"/><Relationship Id="rId4" Type="http://schemas.openxmlformats.org/officeDocument/2006/relationships/hyperlink" Target="https://solomonkurz.netlify.ap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a.Solomon.kurz@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Eric.Meyer2@va.gov" TargetMode="External"/><Relationship Id="rId5" Type="http://schemas.openxmlformats.org/officeDocument/2006/relationships/hyperlink" Target="mailto:Joseph.Mignogna@va.gov" TargetMode="External"/><Relationship Id="rId4" Type="http://schemas.openxmlformats.org/officeDocument/2006/relationships/hyperlink" Target="mailto:Suzannah.Creech@va.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solomonkurz.netlify.app/" TargetMode="External"/><Relationship Id="rId5" Type="http://schemas.openxmlformats.org/officeDocument/2006/relationships/image" Target="../media/image2.png"/><Relationship Id="rId4" Type="http://schemas.openxmlformats.org/officeDocument/2006/relationships/hyperlink" Target="https://osf.io/rk56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02/jts.22322"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studentaffairs.lmu.edu/community/studentsuccess/veteranprogram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food, fruit&#10;&#10;Description automatically generated">
            <a:extLst>
              <a:ext uri="{FF2B5EF4-FFF2-40B4-BE49-F238E27FC236}">
                <a16:creationId xmlns:a16="http://schemas.microsoft.com/office/drawing/2014/main" id="{6F0CFD02-CF89-D640-8884-8A0B9B64487E}"/>
              </a:ext>
            </a:extLst>
          </p:cNvPr>
          <p:cNvPicPr>
            <a:picLocks noChangeAspect="1"/>
          </p:cNvPicPr>
          <p:nvPr/>
        </p:nvPicPr>
        <p:blipFill rotWithShape="1">
          <a:blip r:embed="rId3"/>
          <a:srcRect l="11651" t="22543" r="11651" b="8226"/>
          <a:stretch/>
        </p:blipFill>
        <p:spPr>
          <a:xfrm>
            <a:off x="13309" y="1"/>
            <a:ext cx="9117384" cy="6858000"/>
          </a:xfrm>
          <a:prstGeom prst="rect">
            <a:avLst/>
          </a:prstGeom>
        </p:spPr>
      </p:pic>
      <p:sp>
        <p:nvSpPr>
          <p:cNvPr id="4" name="TextBox 3">
            <a:extLst>
              <a:ext uri="{FF2B5EF4-FFF2-40B4-BE49-F238E27FC236}">
                <a16:creationId xmlns:a16="http://schemas.microsoft.com/office/drawing/2014/main" id="{80C78095-62E8-0E4B-8C95-54739F9A9862}"/>
              </a:ext>
            </a:extLst>
          </p:cNvPr>
          <p:cNvSpPr txBox="1"/>
          <p:nvPr/>
        </p:nvSpPr>
        <p:spPr>
          <a:xfrm>
            <a:off x="0" y="1327346"/>
            <a:ext cx="9144001" cy="2554545"/>
          </a:xfrm>
          <a:prstGeom prst="rect">
            <a:avLst/>
          </a:prstGeom>
          <a:noFill/>
        </p:spPr>
        <p:txBody>
          <a:bodyPr wrap="square" rtlCol="0">
            <a:spAutoFit/>
          </a:bodyPr>
          <a:lstStyle/>
          <a:p>
            <a:pPr algn="ctr"/>
            <a:r>
              <a:rPr lang="en-US" sz="4000" dirty="0">
                <a:latin typeface="Avenir Light" panose="020B0402020203020204" pitchFamily="34" charset="77"/>
              </a:rPr>
              <a:t>Clinical strategies </a:t>
            </a:r>
          </a:p>
          <a:p>
            <a:pPr algn="ctr"/>
            <a:r>
              <a:rPr lang="en-US" sz="4000" dirty="0">
                <a:latin typeface="Avenir Light" panose="020B0402020203020204" pitchFamily="34" charset="77"/>
              </a:rPr>
              <a:t>to help Veterans </a:t>
            </a:r>
          </a:p>
          <a:p>
            <a:pPr algn="ctr"/>
            <a:r>
              <a:rPr lang="en-US" sz="4000" dirty="0">
                <a:latin typeface="Avenir Light" panose="020B0402020203020204" pitchFamily="34" charset="77"/>
              </a:rPr>
              <a:t>reclaim their lives </a:t>
            </a:r>
          </a:p>
          <a:p>
            <a:pPr algn="ctr"/>
            <a:r>
              <a:rPr lang="en-US" sz="4000" dirty="0">
                <a:latin typeface="Avenir Light" panose="020B0402020203020204" pitchFamily="34" charset="77"/>
              </a:rPr>
              <a:t>following values work</a:t>
            </a:r>
          </a:p>
        </p:txBody>
      </p:sp>
      <p:sp>
        <p:nvSpPr>
          <p:cNvPr id="5" name="TextBox 4">
            <a:extLst>
              <a:ext uri="{FF2B5EF4-FFF2-40B4-BE49-F238E27FC236}">
                <a16:creationId xmlns:a16="http://schemas.microsoft.com/office/drawing/2014/main" id="{79D46499-A0DC-DB4E-947D-CF533B4D694D}"/>
              </a:ext>
            </a:extLst>
          </p:cNvPr>
          <p:cNvSpPr txBox="1"/>
          <p:nvPr/>
        </p:nvSpPr>
        <p:spPr>
          <a:xfrm>
            <a:off x="-1" y="-16656"/>
            <a:ext cx="7106856" cy="723275"/>
          </a:xfrm>
          <a:prstGeom prst="rect">
            <a:avLst/>
          </a:prstGeom>
          <a:noFill/>
        </p:spPr>
        <p:txBody>
          <a:bodyPr wrap="square" lIns="182880" tIns="182880" rtlCol="0">
            <a:spAutoFit/>
          </a:bodyPr>
          <a:lstStyle/>
          <a:p>
            <a:r>
              <a:rPr lang="en-US" sz="2000" dirty="0">
                <a:latin typeface="Avenir Light" panose="020B0402020203020204" pitchFamily="34" charset="77"/>
              </a:rPr>
              <a:t>A. Solomon Kurz, Ph.D.</a:t>
            </a:r>
          </a:p>
          <a:p>
            <a:r>
              <a:rPr lang="en-US" sz="1200" dirty="0">
                <a:latin typeface="Avenir Book" panose="02000503020000020003" pitchFamily="2" charset="0"/>
                <a:hlinkClick r:id="rId4"/>
              </a:rPr>
              <a:t>https://solomonkurz.netlify.app/</a:t>
            </a:r>
            <a:endParaRPr lang="en-US" sz="1200" dirty="0">
              <a:latin typeface="Avenir Book" panose="02000503020000020003" pitchFamily="2" charset="0"/>
            </a:endParaRPr>
          </a:p>
        </p:txBody>
      </p:sp>
      <p:sp>
        <p:nvSpPr>
          <p:cNvPr id="9" name="TextBox 8">
            <a:extLst>
              <a:ext uri="{FF2B5EF4-FFF2-40B4-BE49-F238E27FC236}">
                <a16:creationId xmlns:a16="http://schemas.microsoft.com/office/drawing/2014/main" id="{F97FFAFF-5893-2842-A568-C77335C30B49}"/>
              </a:ext>
            </a:extLst>
          </p:cNvPr>
          <p:cNvSpPr txBox="1"/>
          <p:nvPr/>
        </p:nvSpPr>
        <p:spPr>
          <a:xfrm>
            <a:off x="4828556" y="4502618"/>
            <a:ext cx="3474720" cy="400110"/>
          </a:xfrm>
          <a:prstGeom prst="rect">
            <a:avLst/>
          </a:prstGeom>
          <a:noFill/>
        </p:spPr>
        <p:txBody>
          <a:bodyPr wrap="square" rtlCol="0">
            <a:spAutoFit/>
          </a:bodyPr>
          <a:lstStyle/>
          <a:p>
            <a:pPr algn="r"/>
            <a:r>
              <a:rPr lang="en-US" sz="2000" dirty="0">
                <a:latin typeface="Avenir Book" panose="02000503020000020003" pitchFamily="2" charset="0"/>
              </a:rPr>
              <a:t>Slides: </a:t>
            </a:r>
            <a:r>
              <a:rPr lang="en-US" sz="2000" dirty="0">
                <a:latin typeface="Avenir Book" panose="02000503020000020003" pitchFamily="2" charset="0"/>
                <a:hlinkClick r:id="rId5"/>
              </a:rPr>
              <a:t>https://osf.io/rk56n/</a:t>
            </a:r>
            <a:endParaRPr lang="en-US" sz="2000" dirty="0">
              <a:latin typeface="Avenir Book" panose="02000503020000020003" pitchFamily="2" charset="0"/>
            </a:endParaRPr>
          </a:p>
        </p:txBody>
      </p:sp>
      <p:pic>
        <p:nvPicPr>
          <p:cNvPr id="6" name="Picture 5" descr="A picture containing drawing&#10;&#10;Description automatically generated">
            <a:extLst>
              <a:ext uri="{FF2B5EF4-FFF2-40B4-BE49-F238E27FC236}">
                <a16:creationId xmlns:a16="http://schemas.microsoft.com/office/drawing/2014/main" id="{96877269-F738-0B4A-8602-1490AB303FE1}"/>
              </a:ext>
            </a:extLst>
          </p:cNvPr>
          <p:cNvPicPr>
            <a:picLocks noChangeAspect="1"/>
          </p:cNvPicPr>
          <p:nvPr/>
        </p:nvPicPr>
        <p:blipFill rotWithShape="1">
          <a:blip r:embed="rId6"/>
          <a:srcRect l="7074" t="6776" r="6748" b="6776"/>
          <a:stretch/>
        </p:blipFill>
        <p:spPr>
          <a:xfrm>
            <a:off x="6579602" y="4902728"/>
            <a:ext cx="1640769" cy="1645920"/>
          </a:xfrm>
          <a:prstGeom prst="rect">
            <a:avLst/>
          </a:prstGeom>
        </p:spPr>
      </p:pic>
    </p:spTree>
    <p:extLst>
      <p:ext uri="{BB962C8B-B14F-4D97-AF65-F5344CB8AC3E}">
        <p14:creationId xmlns:p14="http://schemas.microsoft.com/office/powerpoint/2010/main" val="857669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4ABD5-5A76-2E45-BA71-176C059A1A21}"/>
              </a:ext>
            </a:extLst>
          </p:cNvPr>
          <p:cNvPicPr>
            <a:picLocks noChangeAspect="1"/>
          </p:cNvPicPr>
          <p:nvPr/>
        </p:nvPicPr>
        <p:blipFill>
          <a:blip r:embed="rId2"/>
          <a:stretch>
            <a:fillRect/>
          </a:stretch>
        </p:blipFill>
        <p:spPr>
          <a:xfrm>
            <a:off x="0" y="315610"/>
            <a:ext cx="9144000" cy="6226779"/>
          </a:xfrm>
          <a:prstGeom prst="rect">
            <a:avLst/>
          </a:prstGeom>
        </p:spPr>
      </p:pic>
    </p:spTree>
    <p:extLst>
      <p:ext uri="{BB962C8B-B14F-4D97-AF65-F5344CB8AC3E}">
        <p14:creationId xmlns:p14="http://schemas.microsoft.com/office/powerpoint/2010/main" val="212257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BE5E7E-36DE-D744-B7ED-0F9C72A6DEAD}"/>
              </a:ext>
            </a:extLst>
          </p:cNvPr>
          <p:cNvPicPr>
            <a:picLocks noChangeAspect="1"/>
          </p:cNvPicPr>
          <p:nvPr/>
        </p:nvPicPr>
        <p:blipFill rotWithShape="1">
          <a:blip r:embed="rId2"/>
          <a:srcRect b="22213"/>
          <a:stretch/>
        </p:blipFill>
        <p:spPr>
          <a:xfrm>
            <a:off x="0" y="1594103"/>
            <a:ext cx="9144000" cy="1834898"/>
          </a:xfrm>
          <a:prstGeom prst="rect">
            <a:avLst/>
          </a:prstGeom>
        </p:spPr>
      </p:pic>
      <p:sp>
        <p:nvSpPr>
          <p:cNvPr id="4" name="Rectangle 3">
            <a:extLst>
              <a:ext uri="{FF2B5EF4-FFF2-40B4-BE49-F238E27FC236}">
                <a16:creationId xmlns:a16="http://schemas.microsoft.com/office/drawing/2014/main" id="{B6A04F87-E05F-4B4D-B734-1375383BF9AB}"/>
              </a:ext>
            </a:extLst>
          </p:cNvPr>
          <p:cNvSpPr/>
          <p:nvPr/>
        </p:nvSpPr>
        <p:spPr>
          <a:xfrm>
            <a:off x="8324719"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550160-99EE-D549-9A5B-5D41C8330B5A}"/>
              </a:ext>
            </a:extLst>
          </p:cNvPr>
          <p:cNvSpPr/>
          <p:nvPr/>
        </p:nvSpPr>
        <p:spPr>
          <a:xfrm>
            <a:off x="6540743"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840778-90EC-6F44-83B5-9B39E0176E57}"/>
              </a:ext>
            </a:extLst>
          </p:cNvPr>
          <p:cNvSpPr/>
          <p:nvPr/>
        </p:nvSpPr>
        <p:spPr>
          <a:xfrm>
            <a:off x="4460930" y="2157699"/>
            <a:ext cx="1939869"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C4BBAB-9E23-8046-B800-9B1D7CC0CE66}"/>
              </a:ext>
            </a:extLst>
          </p:cNvPr>
          <p:cNvSpPr/>
          <p:nvPr/>
        </p:nvSpPr>
        <p:spPr>
          <a:xfrm>
            <a:off x="2282506" y="2157699"/>
            <a:ext cx="1769541"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151117-284F-3349-B341-B1752ACBCC80}"/>
              </a:ext>
            </a:extLst>
          </p:cNvPr>
          <p:cNvSpPr/>
          <p:nvPr/>
        </p:nvSpPr>
        <p:spPr>
          <a:xfrm>
            <a:off x="4320986" y="2353297"/>
            <a:ext cx="1380565" cy="32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237023-61D6-184E-90DF-4C99533306C9}"/>
              </a:ext>
            </a:extLst>
          </p:cNvPr>
          <p:cNvSpPr/>
          <p:nvPr/>
        </p:nvSpPr>
        <p:spPr>
          <a:xfrm>
            <a:off x="4320986" y="2930484"/>
            <a:ext cx="1380565" cy="32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70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BE5E7E-36DE-D744-B7ED-0F9C72A6DEAD}"/>
              </a:ext>
            </a:extLst>
          </p:cNvPr>
          <p:cNvPicPr>
            <a:picLocks noChangeAspect="1"/>
          </p:cNvPicPr>
          <p:nvPr/>
        </p:nvPicPr>
        <p:blipFill rotWithShape="1">
          <a:blip r:embed="rId2"/>
          <a:srcRect b="22213"/>
          <a:stretch/>
        </p:blipFill>
        <p:spPr>
          <a:xfrm>
            <a:off x="0" y="1594103"/>
            <a:ext cx="9144000" cy="1834898"/>
          </a:xfrm>
          <a:prstGeom prst="rect">
            <a:avLst/>
          </a:prstGeom>
        </p:spPr>
      </p:pic>
      <p:sp>
        <p:nvSpPr>
          <p:cNvPr id="4" name="Rectangle 3">
            <a:extLst>
              <a:ext uri="{FF2B5EF4-FFF2-40B4-BE49-F238E27FC236}">
                <a16:creationId xmlns:a16="http://schemas.microsoft.com/office/drawing/2014/main" id="{B6A04F87-E05F-4B4D-B734-1375383BF9AB}"/>
              </a:ext>
            </a:extLst>
          </p:cNvPr>
          <p:cNvSpPr/>
          <p:nvPr/>
        </p:nvSpPr>
        <p:spPr>
          <a:xfrm>
            <a:off x="8324719"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550160-99EE-D549-9A5B-5D41C8330B5A}"/>
              </a:ext>
            </a:extLst>
          </p:cNvPr>
          <p:cNvSpPr/>
          <p:nvPr/>
        </p:nvSpPr>
        <p:spPr>
          <a:xfrm>
            <a:off x="6540743"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840778-90EC-6F44-83B5-9B39E0176E57}"/>
              </a:ext>
            </a:extLst>
          </p:cNvPr>
          <p:cNvSpPr/>
          <p:nvPr/>
        </p:nvSpPr>
        <p:spPr>
          <a:xfrm>
            <a:off x="4460930" y="2157699"/>
            <a:ext cx="1939869"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151117-284F-3349-B341-B1752ACBCC80}"/>
              </a:ext>
            </a:extLst>
          </p:cNvPr>
          <p:cNvSpPr/>
          <p:nvPr/>
        </p:nvSpPr>
        <p:spPr>
          <a:xfrm>
            <a:off x="4320986" y="2353297"/>
            <a:ext cx="1380565" cy="32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237023-61D6-184E-90DF-4C99533306C9}"/>
              </a:ext>
            </a:extLst>
          </p:cNvPr>
          <p:cNvSpPr/>
          <p:nvPr/>
        </p:nvSpPr>
        <p:spPr>
          <a:xfrm>
            <a:off x="4320986" y="2930484"/>
            <a:ext cx="1380565" cy="32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493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BE5E7E-36DE-D744-B7ED-0F9C72A6DEAD}"/>
              </a:ext>
            </a:extLst>
          </p:cNvPr>
          <p:cNvPicPr>
            <a:picLocks noChangeAspect="1"/>
          </p:cNvPicPr>
          <p:nvPr/>
        </p:nvPicPr>
        <p:blipFill rotWithShape="1">
          <a:blip r:embed="rId2"/>
          <a:srcRect b="22213"/>
          <a:stretch/>
        </p:blipFill>
        <p:spPr>
          <a:xfrm>
            <a:off x="0" y="1594103"/>
            <a:ext cx="9144000" cy="1834898"/>
          </a:xfrm>
          <a:prstGeom prst="rect">
            <a:avLst/>
          </a:prstGeom>
        </p:spPr>
      </p:pic>
      <p:sp>
        <p:nvSpPr>
          <p:cNvPr id="4" name="Rectangle 3">
            <a:extLst>
              <a:ext uri="{FF2B5EF4-FFF2-40B4-BE49-F238E27FC236}">
                <a16:creationId xmlns:a16="http://schemas.microsoft.com/office/drawing/2014/main" id="{B6A04F87-E05F-4B4D-B734-1375383BF9AB}"/>
              </a:ext>
            </a:extLst>
          </p:cNvPr>
          <p:cNvSpPr/>
          <p:nvPr/>
        </p:nvSpPr>
        <p:spPr>
          <a:xfrm>
            <a:off x="8324719"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550160-99EE-D549-9A5B-5D41C8330B5A}"/>
              </a:ext>
            </a:extLst>
          </p:cNvPr>
          <p:cNvSpPr/>
          <p:nvPr/>
        </p:nvSpPr>
        <p:spPr>
          <a:xfrm>
            <a:off x="6540743"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380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BE5E7E-36DE-D744-B7ED-0F9C72A6DEAD}"/>
              </a:ext>
            </a:extLst>
          </p:cNvPr>
          <p:cNvPicPr>
            <a:picLocks noChangeAspect="1"/>
          </p:cNvPicPr>
          <p:nvPr/>
        </p:nvPicPr>
        <p:blipFill rotWithShape="1">
          <a:blip r:embed="rId2"/>
          <a:srcRect b="22213"/>
          <a:stretch/>
        </p:blipFill>
        <p:spPr>
          <a:xfrm>
            <a:off x="0" y="1594103"/>
            <a:ext cx="9144000" cy="1834898"/>
          </a:xfrm>
          <a:prstGeom prst="rect">
            <a:avLst/>
          </a:prstGeom>
        </p:spPr>
      </p:pic>
      <p:sp>
        <p:nvSpPr>
          <p:cNvPr id="4" name="Rectangle 3">
            <a:extLst>
              <a:ext uri="{FF2B5EF4-FFF2-40B4-BE49-F238E27FC236}">
                <a16:creationId xmlns:a16="http://schemas.microsoft.com/office/drawing/2014/main" id="{B6A04F87-E05F-4B4D-B734-1375383BF9AB}"/>
              </a:ext>
            </a:extLst>
          </p:cNvPr>
          <p:cNvSpPr/>
          <p:nvPr/>
        </p:nvSpPr>
        <p:spPr>
          <a:xfrm>
            <a:off x="8324719" y="2157699"/>
            <a:ext cx="613092" cy="103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03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BE5E7E-36DE-D744-B7ED-0F9C72A6DEAD}"/>
              </a:ext>
            </a:extLst>
          </p:cNvPr>
          <p:cNvPicPr>
            <a:picLocks noChangeAspect="1"/>
          </p:cNvPicPr>
          <p:nvPr/>
        </p:nvPicPr>
        <p:blipFill>
          <a:blip r:embed="rId2"/>
          <a:stretch>
            <a:fillRect/>
          </a:stretch>
        </p:blipFill>
        <p:spPr>
          <a:xfrm>
            <a:off x="0" y="1594102"/>
            <a:ext cx="9144000" cy="2358887"/>
          </a:xfrm>
          <a:prstGeom prst="rect">
            <a:avLst/>
          </a:prstGeom>
        </p:spPr>
      </p:pic>
    </p:spTree>
    <p:extLst>
      <p:ext uri="{BB962C8B-B14F-4D97-AF65-F5344CB8AC3E}">
        <p14:creationId xmlns:p14="http://schemas.microsoft.com/office/powerpoint/2010/main" val="95466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78095-62E8-0E4B-8C95-54739F9A9862}"/>
              </a:ext>
            </a:extLst>
          </p:cNvPr>
          <p:cNvSpPr txBox="1"/>
          <p:nvPr/>
        </p:nvSpPr>
        <p:spPr>
          <a:xfrm>
            <a:off x="-3" y="585034"/>
            <a:ext cx="9144001" cy="2423740"/>
          </a:xfrm>
          <a:prstGeom prst="rect">
            <a:avLst/>
          </a:prstGeom>
          <a:noFill/>
        </p:spPr>
        <p:txBody>
          <a:bodyPr wrap="square" lIns="182880" rIns="182880" rtlCol="0">
            <a:spAutoFit/>
          </a:bodyPr>
          <a:lstStyle/>
          <a:p>
            <a:pPr lvl="0"/>
            <a:r>
              <a:rPr lang="en-US" sz="2400" dirty="0">
                <a:latin typeface="Avenir Book" panose="02000503020000020003" pitchFamily="2" charset="0"/>
              </a:rPr>
              <a:t>Authors</a:t>
            </a:r>
            <a:endParaRPr lang="en-US" dirty="0">
              <a:latin typeface="Avenir Book" panose="02000503020000020003" pitchFamily="2" charset="0"/>
            </a:endParaRPr>
          </a:p>
          <a:p>
            <a:pPr marL="285750" lvl="0" indent="-285750">
              <a:buFont typeface="Arial" panose="020B0604020202020204" pitchFamily="34" charset="0"/>
              <a:buChar char="•"/>
            </a:pPr>
            <a:r>
              <a:rPr lang="en-US" b="1" dirty="0">
                <a:latin typeface="Avenir Book" panose="02000503020000020003" pitchFamily="2" charset="0"/>
              </a:rPr>
              <a:t>A. Solomon Kurz, PhD</a:t>
            </a:r>
            <a:r>
              <a:rPr lang="en-US" baseline="30000" dirty="0">
                <a:latin typeface="Avenir Book" panose="02000503020000020003" pitchFamily="2" charset="0"/>
              </a:rPr>
              <a:t>1		</a:t>
            </a:r>
            <a:r>
              <a:rPr lang="en-US" sz="1400" u="sng" dirty="0">
                <a:latin typeface="Avenir Book" panose="02000503020000020003" pitchFamily="2" charset="0"/>
                <a:hlinkClick r:id="rId3"/>
              </a:rPr>
              <a:t>a.solomon.kurz@gmail.com</a:t>
            </a:r>
            <a:endParaRPr lang="en-US" sz="1400" dirty="0">
              <a:latin typeface="Avenir Book" panose="02000503020000020003" pitchFamily="2" charset="0"/>
            </a:endParaRPr>
          </a:p>
          <a:p>
            <a:pPr marL="285750" lvl="0" indent="-285750">
              <a:buFont typeface="Arial" panose="020B0604020202020204" pitchFamily="34" charset="0"/>
              <a:buChar char="•"/>
            </a:pPr>
            <a:r>
              <a:rPr lang="en-US" dirty="0">
                <a:latin typeface="Avenir Book" panose="02000503020000020003" pitchFamily="2" charset="0"/>
              </a:rPr>
              <a:t>Suzannah K. Creech, PhD</a:t>
            </a:r>
            <a:r>
              <a:rPr lang="en-US" baseline="30000" dirty="0">
                <a:latin typeface="Avenir Book" panose="02000503020000020003" pitchFamily="2" charset="0"/>
              </a:rPr>
              <a:t>1</a:t>
            </a:r>
            <a:r>
              <a:rPr lang="en-US" dirty="0">
                <a:latin typeface="Avenir Book" panose="02000503020000020003" pitchFamily="2" charset="0"/>
              </a:rPr>
              <a:t> 	</a:t>
            </a:r>
            <a:r>
              <a:rPr lang="en-US" sz="1400" u="sng" dirty="0">
                <a:latin typeface="Avenir Book" panose="02000503020000020003" pitchFamily="2" charset="0"/>
                <a:hlinkClick r:id="rId4"/>
              </a:rPr>
              <a:t>Suzannah.Creech@va.gov</a:t>
            </a:r>
            <a:endParaRPr lang="en-US" sz="1400" dirty="0">
              <a:latin typeface="Avenir Book" panose="02000503020000020003" pitchFamily="2" charset="0"/>
            </a:endParaRPr>
          </a:p>
          <a:p>
            <a:pPr marL="285750" lvl="0" indent="-285750">
              <a:buFont typeface="Arial" panose="020B0604020202020204" pitchFamily="34" charset="0"/>
              <a:buChar char="•"/>
            </a:pPr>
            <a:r>
              <a:rPr lang="en-US" dirty="0">
                <a:latin typeface="Avenir Book" panose="02000503020000020003" pitchFamily="2" charset="0"/>
              </a:rPr>
              <a:t>Joseph </a:t>
            </a:r>
            <a:r>
              <a:rPr lang="en-US" dirty="0" err="1">
                <a:latin typeface="Avenir Book" panose="02000503020000020003" pitchFamily="2" charset="0"/>
              </a:rPr>
              <a:t>Mignogna</a:t>
            </a:r>
            <a:r>
              <a:rPr lang="en-US" dirty="0">
                <a:latin typeface="Avenir Book" panose="02000503020000020003" pitchFamily="2" charset="0"/>
              </a:rPr>
              <a:t>, PhD</a:t>
            </a:r>
            <a:r>
              <a:rPr lang="en-US" baseline="30000" dirty="0">
                <a:latin typeface="Avenir Book" panose="02000503020000020003" pitchFamily="2" charset="0"/>
              </a:rPr>
              <a:t>1</a:t>
            </a:r>
            <a:r>
              <a:rPr lang="en-US" dirty="0">
                <a:latin typeface="Avenir Book" panose="02000503020000020003" pitchFamily="2" charset="0"/>
              </a:rPr>
              <a:t> 	</a:t>
            </a:r>
            <a:r>
              <a:rPr lang="en-US" sz="1400" u="sng" dirty="0">
                <a:latin typeface="Avenir Book" panose="02000503020000020003" pitchFamily="2" charset="0"/>
                <a:hlinkClick r:id="rId5"/>
              </a:rPr>
              <a:t>Joseph.Mignogna@va.gov</a:t>
            </a:r>
            <a:r>
              <a:rPr lang="en-US" sz="1400" dirty="0">
                <a:latin typeface="Avenir Book" panose="02000503020000020003" pitchFamily="2" charset="0"/>
              </a:rPr>
              <a:t> </a:t>
            </a:r>
          </a:p>
          <a:p>
            <a:pPr marL="285750" lvl="0" indent="-285750">
              <a:buFont typeface="Arial" panose="020B0604020202020204" pitchFamily="34" charset="0"/>
              <a:buChar char="•"/>
            </a:pPr>
            <a:r>
              <a:rPr lang="en-US" dirty="0">
                <a:latin typeface="Avenir Book" panose="02000503020000020003" pitchFamily="2" charset="0"/>
              </a:rPr>
              <a:t>Eric C. Meyer, PhD</a:t>
            </a:r>
            <a:r>
              <a:rPr lang="en-US" baseline="30000" dirty="0">
                <a:latin typeface="Avenir Book" panose="02000503020000020003" pitchFamily="2" charset="0"/>
              </a:rPr>
              <a:t>1,2</a:t>
            </a:r>
            <a:r>
              <a:rPr lang="en-US" dirty="0">
                <a:latin typeface="Avenir Book" panose="02000503020000020003" pitchFamily="2" charset="0"/>
              </a:rPr>
              <a:t> 		</a:t>
            </a:r>
            <a:r>
              <a:rPr lang="en-US" sz="1400" u="sng" dirty="0">
                <a:latin typeface="Avenir Book" panose="02000503020000020003" pitchFamily="2" charset="0"/>
                <a:hlinkClick r:id="rId6"/>
              </a:rPr>
              <a:t>Eric.Meyer2@va.gov</a:t>
            </a:r>
            <a:endParaRPr lang="en-US" sz="1400" u="sng" dirty="0">
              <a:latin typeface="Avenir Book" panose="02000503020000020003" pitchFamily="2" charset="0"/>
            </a:endParaRPr>
          </a:p>
          <a:p>
            <a:pPr marL="285750" lvl="0" indent="-285750">
              <a:buFont typeface="Arial" panose="020B0604020202020204" pitchFamily="34" charset="0"/>
              <a:buChar char="•"/>
            </a:pPr>
            <a:endParaRPr lang="en-US" u="sng" dirty="0">
              <a:latin typeface="Avenir Book" panose="02000503020000020003" pitchFamily="2" charset="0"/>
            </a:endParaRPr>
          </a:p>
          <a:p>
            <a:pPr lvl="0"/>
            <a:r>
              <a:rPr lang="en-US" sz="1250" baseline="30000" dirty="0">
                <a:latin typeface="Avenir Book" panose="02000503020000020003" pitchFamily="2" charset="0"/>
              </a:rPr>
              <a:t>1</a:t>
            </a:r>
            <a:r>
              <a:rPr lang="en-US" sz="1250" dirty="0">
                <a:latin typeface="Avenir Book" panose="02000503020000020003" pitchFamily="2" charset="0"/>
              </a:rPr>
              <a:t> VA VISN 17 Center of Excellence for Research on Returning War Veterans at Central Texas Veterans Healthcare System</a:t>
            </a:r>
          </a:p>
          <a:p>
            <a:pPr lvl="0"/>
            <a:r>
              <a:rPr lang="en-US" sz="1250" baseline="30000" dirty="0">
                <a:latin typeface="Avenir Book" panose="02000503020000020003" pitchFamily="2" charset="0"/>
              </a:rPr>
              <a:t>2</a:t>
            </a:r>
            <a:r>
              <a:rPr lang="en-US" sz="1250" dirty="0">
                <a:latin typeface="Avenir Book" panose="02000503020000020003" pitchFamily="2" charset="0"/>
              </a:rPr>
              <a:t> Department of Psychiatry, Texas A&amp;M University Health Science Center, College of Medicine, and Department of Psychology and Neuroscience, Baylor University</a:t>
            </a:r>
          </a:p>
        </p:txBody>
      </p:sp>
      <p:sp>
        <p:nvSpPr>
          <p:cNvPr id="2" name="TextBox 1">
            <a:extLst>
              <a:ext uri="{FF2B5EF4-FFF2-40B4-BE49-F238E27FC236}">
                <a16:creationId xmlns:a16="http://schemas.microsoft.com/office/drawing/2014/main" id="{DD3073D6-8DDD-BB47-9345-9D097B5DC6BB}"/>
              </a:ext>
            </a:extLst>
          </p:cNvPr>
          <p:cNvSpPr txBox="1"/>
          <p:nvPr/>
        </p:nvSpPr>
        <p:spPr>
          <a:xfrm>
            <a:off x="-2" y="3878502"/>
            <a:ext cx="9144001" cy="2369880"/>
          </a:xfrm>
          <a:prstGeom prst="rect">
            <a:avLst/>
          </a:prstGeom>
          <a:noFill/>
        </p:spPr>
        <p:txBody>
          <a:bodyPr wrap="square" lIns="182880" rIns="182880" rtlCol="0">
            <a:spAutoFit/>
          </a:bodyPr>
          <a:lstStyle/>
          <a:p>
            <a:r>
              <a:rPr lang="en-US" sz="2200" dirty="0">
                <a:latin typeface="Avenir Book" panose="02000503020000020003" pitchFamily="2" charset="0"/>
              </a:rPr>
              <a:t>Acknowledgements</a:t>
            </a:r>
          </a:p>
          <a:p>
            <a:pPr marL="285750" indent="-285750">
              <a:buFont typeface="Arial" panose="020B0604020202020204" pitchFamily="34" charset="0"/>
              <a:buChar char="•"/>
            </a:pPr>
            <a:r>
              <a:rPr lang="en-US" sz="1400" dirty="0">
                <a:latin typeface="Avenir Book" panose="02000503020000020003" pitchFamily="2" charset="0"/>
              </a:rPr>
              <a:t>This research was supported by a VA Merit Award #I01RX000304 to S. B. </a:t>
            </a:r>
            <a:r>
              <a:rPr lang="en-US" sz="1400" dirty="0" err="1">
                <a:latin typeface="Avenir Book" panose="02000503020000020003" pitchFamily="2" charset="0"/>
              </a:rPr>
              <a:t>Morissette</a:t>
            </a:r>
            <a:r>
              <a:rPr lang="en-US" sz="1400" dirty="0">
                <a:latin typeface="Avenir Book" panose="02000503020000020003" pitchFamily="2" charset="0"/>
              </a:rPr>
              <a:t>, PhD, and RX000304-04A1 to Drs. Meyer and </a:t>
            </a:r>
            <a:r>
              <a:rPr lang="en-US" sz="1400" dirty="0" err="1">
                <a:latin typeface="Avenir Book" panose="02000503020000020003" pitchFamily="2" charset="0"/>
              </a:rPr>
              <a:t>Morissette</a:t>
            </a:r>
            <a:r>
              <a:rPr lang="en-US" sz="1400" dirty="0">
                <a:latin typeface="Avenir Book" panose="02000503020000020003" pitchFamily="2" charset="0"/>
              </a:rPr>
              <a:t> from the Rehabilitation Research and Development Service of the VA Office of Research and Development (ORD), the Department of Veterans Affairs VISN 17 Center of Excellence for Research on Returning War Veterans, and the Central Texas Veterans Health Care System. </a:t>
            </a:r>
          </a:p>
          <a:p>
            <a:pPr marL="285750" indent="-285750">
              <a:buFont typeface="Arial" panose="020B0604020202020204" pitchFamily="34" charset="0"/>
              <a:buChar char="•"/>
            </a:pPr>
            <a:r>
              <a:rPr lang="en-US" sz="1400" dirty="0">
                <a:latin typeface="Avenir Book" panose="02000503020000020003" pitchFamily="2" charset="0"/>
              </a:rPr>
              <a:t>This presentation was also supported by the Office of Academic Affiliations, Advanced Fellowship Program in Mental Illness Research and Treatment, Department of Veterans Affairs. </a:t>
            </a:r>
          </a:p>
          <a:p>
            <a:endParaRPr lang="en-US" sz="1400" dirty="0">
              <a:latin typeface="Avenir Book" panose="02000503020000020003" pitchFamily="2" charset="0"/>
            </a:endParaRPr>
          </a:p>
          <a:p>
            <a:r>
              <a:rPr lang="en-US" sz="1400" i="1" dirty="0">
                <a:latin typeface="Avenir Book" panose="02000503020000020003" pitchFamily="2" charset="0"/>
              </a:rPr>
              <a:t>The views expressed in this article are those of the authors and do not reflect the official policy or position of the Department of Veterans Affairs or academic affiliates.</a:t>
            </a:r>
          </a:p>
        </p:txBody>
      </p:sp>
    </p:spTree>
    <p:extLst>
      <p:ext uri="{BB962C8B-B14F-4D97-AF65-F5344CB8AC3E}">
        <p14:creationId xmlns:p14="http://schemas.microsoft.com/office/powerpoint/2010/main" val="118709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fruit&#10;&#10;Description automatically generated">
            <a:extLst>
              <a:ext uri="{FF2B5EF4-FFF2-40B4-BE49-F238E27FC236}">
                <a16:creationId xmlns:a16="http://schemas.microsoft.com/office/drawing/2014/main" id="{DA7389A9-4F19-3242-8318-2CD2F89C12FB}"/>
              </a:ext>
            </a:extLst>
          </p:cNvPr>
          <p:cNvPicPr>
            <a:picLocks noChangeAspect="1"/>
          </p:cNvPicPr>
          <p:nvPr/>
        </p:nvPicPr>
        <p:blipFill rotWithShape="1">
          <a:blip r:embed="rId3"/>
          <a:srcRect l="11539" t="26067" r="11539" b="4702"/>
          <a:stretch/>
        </p:blipFill>
        <p:spPr>
          <a:xfrm>
            <a:off x="0" y="202300"/>
            <a:ext cx="9144000" cy="6858000"/>
          </a:xfrm>
          <a:prstGeom prst="rect">
            <a:avLst/>
          </a:prstGeom>
        </p:spPr>
      </p:pic>
      <p:sp>
        <p:nvSpPr>
          <p:cNvPr id="4" name="TextBox 3">
            <a:extLst>
              <a:ext uri="{FF2B5EF4-FFF2-40B4-BE49-F238E27FC236}">
                <a16:creationId xmlns:a16="http://schemas.microsoft.com/office/drawing/2014/main" id="{80C78095-62E8-0E4B-8C95-54739F9A9862}"/>
              </a:ext>
            </a:extLst>
          </p:cNvPr>
          <p:cNvSpPr txBox="1"/>
          <p:nvPr/>
        </p:nvSpPr>
        <p:spPr>
          <a:xfrm>
            <a:off x="3013759" y="2063838"/>
            <a:ext cx="2983130" cy="769441"/>
          </a:xfrm>
          <a:prstGeom prst="rect">
            <a:avLst/>
          </a:prstGeom>
          <a:noFill/>
        </p:spPr>
        <p:txBody>
          <a:bodyPr wrap="square" rtlCol="0">
            <a:spAutoFit/>
          </a:bodyPr>
          <a:lstStyle/>
          <a:p>
            <a:pPr algn="ctr"/>
            <a:r>
              <a:rPr lang="en-US" sz="4400" dirty="0">
                <a:latin typeface="Avenir Light" panose="020B0402020203020204" pitchFamily="34" charset="77"/>
              </a:rPr>
              <a:t>Thank you</a:t>
            </a:r>
          </a:p>
        </p:txBody>
      </p:sp>
      <p:sp>
        <p:nvSpPr>
          <p:cNvPr id="10" name="TextBox 9">
            <a:extLst>
              <a:ext uri="{FF2B5EF4-FFF2-40B4-BE49-F238E27FC236}">
                <a16:creationId xmlns:a16="http://schemas.microsoft.com/office/drawing/2014/main" id="{BC255B3A-2C1E-CA46-8672-827F6E99D226}"/>
              </a:ext>
            </a:extLst>
          </p:cNvPr>
          <p:cNvSpPr txBox="1"/>
          <p:nvPr/>
        </p:nvSpPr>
        <p:spPr>
          <a:xfrm>
            <a:off x="6212541" y="4090242"/>
            <a:ext cx="2662518" cy="707886"/>
          </a:xfrm>
          <a:prstGeom prst="rect">
            <a:avLst/>
          </a:prstGeom>
          <a:noFill/>
        </p:spPr>
        <p:txBody>
          <a:bodyPr wrap="square" rtlCol="0">
            <a:spAutoFit/>
          </a:bodyPr>
          <a:lstStyle/>
          <a:p>
            <a:r>
              <a:rPr lang="en-US" sz="2000" dirty="0">
                <a:latin typeface="Avenir Book" panose="02000503020000020003" pitchFamily="2" charset="0"/>
              </a:rPr>
              <a:t>Materials and slides:</a:t>
            </a:r>
          </a:p>
          <a:p>
            <a:r>
              <a:rPr lang="en-US" sz="2000" dirty="0">
                <a:latin typeface="Avenir Book" panose="02000503020000020003" pitchFamily="2" charset="0"/>
                <a:hlinkClick r:id="rId4"/>
              </a:rPr>
              <a:t>https://osf.io/rk56n/</a:t>
            </a:r>
            <a:endParaRPr lang="en-US" sz="2000" dirty="0">
              <a:latin typeface="Avenir Book" panose="02000503020000020003" pitchFamily="2" charset="0"/>
            </a:endParaRPr>
          </a:p>
        </p:txBody>
      </p:sp>
      <p:pic>
        <p:nvPicPr>
          <p:cNvPr id="11" name="Picture 10" descr="A picture containing drawing&#10;&#10;Description automatically generated">
            <a:extLst>
              <a:ext uri="{FF2B5EF4-FFF2-40B4-BE49-F238E27FC236}">
                <a16:creationId xmlns:a16="http://schemas.microsoft.com/office/drawing/2014/main" id="{610C8049-9286-1042-B124-2A1665A5B3B5}"/>
              </a:ext>
            </a:extLst>
          </p:cNvPr>
          <p:cNvPicPr>
            <a:picLocks noChangeAspect="1"/>
          </p:cNvPicPr>
          <p:nvPr/>
        </p:nvPicPr>
        <p:blipFill rotWithShape="1">
          <a:blip r:embed="rId5"/>
          <a:srcRect l="7074" t="6776" r="6748" b="6776"/>
          <a:stretch/>
        </p:blipFill>
        <p:spPr>
          <a:xfrm>
            <a:off x="6310661" y="4902728"/>
            <a:ext cx="1640769" cy="1645920"/>
          </a:xfrm>
          <a:prstGeom prst="rect">
            <a:avLst/>
          </a:prstGeom>
        </p:spPr>
      </p:pic>
      <p:sp>
        <p:nvSpPr>
          <p:cNvPr id="12" name="TextBox 11">
            <a:extLst>
              <a:ext uri="{FF2B5EF4-FFF2-40B4-BE49-F238E27FC236}">
                <a16:creationId xmlns:a16="http://schemas.microsoft.com/office/drawing/2014/main" id="{E290E5C0-9798-5047-88DC-D77011A0600D}"/>
              </a:ext>
            </a:extLst>
          </p:cNvPr>
          <p:cNvSpPr txBox="1"/>
          <p:nvPr/>
        </p:nvSpPr>
        <p:spPr>
          <a:xfrm>
            <a:off x="454587" y="4090242"/>
            <a:ext cx="4566139" cy="707886"/>
          </a:xfrm>
          <a:prstGeom prst="rect">
            <a:avLst/>
          </a:prstGeom>
          <a:noFill/>
        </p:spPr>
        <p:txBody>
          <a:bodyPr wrap="square" rtlCol="0">
            <a:spAutoFit/>
          </a:bodyPr>
          <a:lstStyle/>
          <a:p>
            <a:r>
              <a:rPr lang="en-US" sz="2000" dirty="0">
                <a:latin typeface="Avenir Book" panose="02000503020000020003" pitchFamily="2" charset="0"/>
              </a:rPr>
              <a:t>More about Solomon:</a:t>
            </a:r>
          </a:p>
          <a:p>
            <a:r>
              <a:rPr lang="en-US" sz="2000" dirty="0">
                <a:latin typeface="Avenir Book" panose="02000503020000020003" pitchFamily="2" charset="0"/>
                <a:hlinkClick r:id="rId6"/>
              </a:rPr>
              <a:t>https://solomonkurz.netlify.app/</a:t>
            </a:r>
            <a:endParaRPr lang="en-US" sz="2000" dirty="0">
              <a:latin typeface="Avenir Book" panose="02000503020000020003" pitchFamily="2" charset="0"/>
            </a:endParaRPr>
          </a:p>
        </p:txBody>
      </p:sp>
    </p:spTree>
    <p:extLst>
      <p:ext uri="{BB962C8B-B14F-4D97-AF65-F5344CB8AC3E}">
        <p14:creationId xmlns:p14="http://schemas.microsoft.com/office/powerpoint/2010/main" val="288091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building&#10;&#10;Description automatically generated">
            <a:extLst>
              <a:ext uri="{FF2B5EF4-FFF2-40B4-BE49-F238E27FC236}">
                <a16:creationId xmlns:a16="http://schemas.microsoft.com/office/drawing/2014/main" id="{2211A5FC-7FC8-3546-939C-CDB22D469590}"/>
              </a:ext>
            </a:extLst>
          </p:cNvPr>
          <p:cNvPicPr>
            <a:picLocks noChangeAspect="1"/>
          </p:cNvPicPr>
          <p:nvPr/>
        </p:nvPicPr>
        <p:blipFill rotWithShape="1">
          <a:blip r:embed="rId2"/>
          <a:srcRect t="13965" b="3955"/>
          <a:stretch/>
        </p:blipFill>
        <p:spPr>
          <a:xfrm>
            <a:off x="0" y="929639"/>
            <a:ext cx="9144000" cy="4998721"/>
          </a:xfrm>
          <a:prstGeom prst="rect">
            <a:avLst/>
          </a:prstGeom>
        </p:spPr>
      </p:pic>
    </p:spTree>
    <p:extLst>
      <p:ext uri="{BB962C8B-B14F-4D97-AF65-F5344CB8AC3E}">
        <p14:creationId xmlns:p14="http://schemas.microsoft.com/office/powerpoint/2010/main" val="273067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newspaper&#10;&#10;Description automatically generated">
            <a:extLst>
              <a:ext uri="{FF2B5EF4-FFF2-40B4-BE49-F238E27FC236}">
                <a16:creationId xmlns:a16="http://schemas.microsoft.com/office/drawing/2014/main" id="{3315A752-6CB0-114D-87CD-28F3DF1E8CE3}"/>
              </a:ext>
            </a:extLst>
          </p:cNvPr>
          <p:cNvPicPr>
            <a:picLocks noChangeAspect="1"/>
          </p:cNvPicPr>
          <p:nvPr/>
        </p:nvPicPr>
        <p:blipFill>
          <a:blip r:embed="rId2"/>
          <a:stretch>
            <a:fillRect/>
          </a:stretch>
        </p:blipFill>
        <p:spPr>
          <a:xfrm>
            <a:off x="1291096" y="0"/>
            <a:ext cx="6561807" cy="6858000"/>
          </a:xfrm>
          <a:prstGeom prst="rect">
            <a:avLst/>
          </a:prstGeom>
        </p:spPr>
      </p:pic>
      <p:sp>
        <p:nvSpPr>
          <p:cNvPr id="6" name="Rectangle 5">
            <a:extLst>
              <a:ext uri="{FF2B5EF4-FFF2-40B4-BE49-F238E27FC236}">
                <a16:creationId xmlns:a16="http://schemas.microsoft.com/office/drawing/2014/main" id="{8A83BAC5-FB04-BC4E-BD9F-D5CFEB3323B6}"/>
              </a:ext>
            </a:extLst>
          </p:cNvPr>
          <p:cNvSpPr/>
          <p:nvPr/>
        </p:nvSpPr>
        <p:spPr>
          <a:xfrm>
            <a:off x="2756918" y="209821"/>
            <a:ext cx="3630161" cy="369332"/>
          </a:xfrm>
          <a:prstGeom prst="rect">
            <a:avLst/>
          </a:prstGeom>
        </p:spPr>
        <p:txBody>
          <a:bodyPr wrap="none">
            <a:spAutoFit/>
          </a:bodyPr>
          <a:lstStyle/>
          <a:p>
            <a:r>
              <a:rPr lang="en-US" b="1" dirty="0">
                <a:solidFill>
                  <a:srgbClr val="005274"/>
                </a:solidFill>
                <a:latin typeface="Avenir Book" panose="02000503020000020003" pitchFamily="2" charset="0"/>
                <a:hlinkClick r:id="rId3"/>
              </a:rPr>
              <a:t>https://doi.org/10.1002/jts.22322</a:t>
            </a:r>
            <a:endParaRPr lang="en-US" dirty="0">
              <a:latin typeface="Avenir Book" panose="02000503020000020003" pitchFamily="2" charset="0"/>
            </a:endParaRPr>
          </a:p>
        </p:txBody>
      </p:sp>
    </p:spTree>
    <p:extLst>
      <p:ext uri="{BB962C8B-B14F-4D97-AF65-F5344CB8AC3E}">
        <p14:creationId xmlns:p14="http://schemas.microsoft.com/office/powerpoint/2010/main" val="319459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54EAA312-4122-5C40-A44C-0F8CA6B616A9}"/>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brightnessContrast bright="20000" contrast="-1000"/>
                    </a14:imgEffect>
                  </a14:imgLayer>
                </a14:imgProps>
              </a:ext>
            </a:extLst>
          </a:blip>
          <a:stretch>
            <a:fillRect/>
          </a:stretch>
        </p:blipFill>
        <p:spPr>
          <a:xfrm>
            <a:off x="0" y="0"/>
            <a:ext cx="9144000" cy="3774676"/>
          </a:xfrm>
          <a:prstGeom prst="rect">
            <a:avLst/>
          </a:prstGeom>
        </p:spPr>
      </p:pic>
      <p:sp>
        <p:nvSpPr>
          <p:cNvPr id="5" name="TextBox 4">
            <a:extLst>
              <a:ext uri="{FF2B5EF4-FFF2-40B4-BE49-F238E27FC236}">
                <a16:creationId xmlns:a16="http://schemas.microsoft.com/office/drawing/2014/main" id="{B51AAE31-6594-EB43-8293-F7836A85031B}"/>
              </a:ext>
            </a:extLst>
          </p:cNvPr>
          <p:cNvSpPr txBox="1"/>
          <p:nvPr/>
        </p:nvSpPr>
        <p:spPr>
          <a:xfrm>
            <a:off x="0" y="4172072"/>
            <a:ext cx="9144000" cy="2308324"/>
          </a:xfrm>
          <a:prstGeom prst="rect">
            <a:avLst/>
          </a:prstGeom>
          <a:noFill/>
        </p:spPr>
        <p:txBody>
          <a:bodyPr wrap="square" lIns="2743200" rIns="182880" rtlCol="0">
            <a:spAutoFit/>
          </a:bodyPr>
          <a:lstStyle/>
          <a:p>
            <a:r>
              <a:rPr lang="en-US" sz="2400" dirty="0">
                <a:latin typeface="Avenir Book" panose="02000503020000020003" pitchFamily="2" charset="0"/>
              </a:rPr>
              <a:t>Common </a:t>
            </a:r>
            <a:r>
              <a:rPr lang="en-US" sz="2400" i="1" dirty="0">
                <a:latin typeface="Avenir Book" panose="02000503020000020003" pitchFamily="2" charset="0"/>
              </a:rPr>
              <a:t>wounds of war</a:t>
            </a:r>
            <a:endParaRPr lang="en-US" sz="2400" dirty="0">
              <a:latin typeface="Avenir Book" panose="02000503020000020003" pitchFamily="2" charset="0"/>
            </a:endParaRPr>
          </a:p>
          <a:p>
            <a:pPr marL="285750" indent="-285750">
              <a:buFont typeface="Arial" panose="020B0604020202020204" pitchFamily="34" charset="0"/>
              <a:buChar char="•"/>
            </a:pPr>
            <a:r>
              <a:rPr lang="en-US" sz="2400" dirty="0">
                <a:latin typeface="Avenir Book" panose="02000503020000020003" pitchFamily="2" charset="0"/>
              </a:rPr>
              <a:t>chronic pain</a:t>
            </a:r>
          </a:p>
          <a:p>
            <a:pPr marL="285750" indent="-285750">
              <a:buFont typeface="Arial" panose="020B0604020202020204" pitchFamily="34" charset="0"/>
              <a:buChar char="•"/>
            </a:pPr>
            <a:r>
              <a:rPr lang="en-US" sz="2400" dirty="0">
                <a:latin typeface="Avenir Book" panose="02000503020000020003" pitchFamily="2" charset="0"/>
              </a:rPr>
              <a:t>depression</a:t>
            </a:r>
          </a:p>
          <a:p>
            <a:pPr marL="285750" indent="-285750">
              <a:buFont typeface="Arial" panose="020B0604020202020204" pitchFamily="34" charset="0"/>
              <a:buChar char="•"/>
            </a:pPr>
            <a:r>
              <a:rPr lang="en-US" sz="2400" dirty="0">
                <a:latin typeface="Avenir Book" panose="02000503020000020003" pitchFamily="2" charset="0"/>
              </a:rPr>
              <a:t>heavy substance use</a:t>
            </a:r>
          </a:p>
          <a:p>
            <a:pPr marL="285750" indent="-285750">
              <a:buFont typeface="Arial" panose="020B0604020202020204" pitchFamily="34" charset="0"/>
              <a:buChar char="•"/>
            </a:pPr>
            <a:r>
              <a:rPr lang="en-US" sz="2400" dirty="0">
                <a:latin typeface="Avenir Book" panose="02000503020000020003" pitchFamily="2" charset="0"/>
              </a:rPr>
              <a:t>post-traumatic stress</a:t>
            </a:r>
          </a:p>
          <a:p>
            <a:pPr marL="285750" indent="-285750">
              <a:buFont typeface="Arial" panose="020B0604020202020204" pitchFamily="34" charset="0"/>
              <a:buChar char="•"/>
            </a:pPr>
            <a:r>
              <a:rPr lang="en-US" sz="2400" dirty="0">
                <a:latin typeface="Avenir Book" panose="02000503020000020003" pitchFamily="2" charset="0"/>
              </a:rPr>
              <a:t>traumatic brain injury</a:t>
            </a:r>
          </a:p>
        </p:txBody>
      </p:sp>
      <p:sp>
        <p:nvSpPr>
          <p:cNvPr id="6" name="TextBox 5">
            <a:extLst>
              <a:ext uri="{FF2B5EF4-FFF2-40B4-BE49-F238E27FC236}">
                <a16:creationId xmlns:a16="http://schemas.microsoft.com/office/drawing/2014/main" id="{EDA9EE4A-3173-F14A-8E9A-9DCD9BAD8D3C}"/>
              </a:ext>
            </a:extLst>
          </p:cNvPr>
          <p:cNvSpPr txBox="1"/>
          <p:nvPr/>
        </p:nvSpPr>
        <p:spPr>
          <a:xfrm>
            <a:off x="0" y="0"/>
            <a:ext cx="9144000" cy="184666"/>
          </a:xfrm>
          <a:prstGeom prst="rect">
            <a:avLst/>
          </a:prstGeom>
          <a:noFill/>
        </p:spPr>
        <p:txBody>
          <a:bodyPr wrap="square" rtlCol="0">
            <a:spAutoFit/>
          </a:bodyPr>
          <a:lstStyle/>
          <a:p>
            <a:pPr algn="r"/>
            <a:r>
              <a:rPr lang="en-US" sz="600" dirty="0">
                <a:solidFill>
                  <a:schemeClr val="bg2">
                    <a:lumMod val="90000"/>
                  </a:schemeClr>
                </a:solidFill>
                <a:latin typeface="Avenir Book" panose="02000503020000020003" pitchFamily="2" charset="0"/>
              </a:rPr>
              <a:t>Picture from: </a:t>
            </a:r>
            <a:r>
              <a:rPr lang="en-US" sz="600" dirty="0">
                <a:solidFill>
                  <a:schemeClr val="bg2">
                    <a:lumMod val="9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https://studentaffairs.lmu.edu/community/studentsuccess/veteranprograms/</a:t>
            </a:r>
            <a:endParaRPr lang="en-US" sz="600" dirty="0">
              <a:solidFill>
                <a:schemeClr val="bg2">
                  <a:lumMod val="90000"/>
                </a:schemeClr>
              </a:solidFill>
              <a:latin typeface="Avenir Book" panose="02000503020000020003" pitchFamily="2" charset="0"/>
            </a:endParaRPr>
          </a:p>
        </p:txBody>
      </p:sp>
    </p:spTree>
    <p:extLst>
      <p:ext uri="{BB962C8B-B14F-4D97-AF65-F5344CB8AC3E}">
        <p14:creationId xmlns:p14="http://schemas.microsoft.com/office/powerpoint/2010/main" val="107360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in a living room&#10;&#10;Description automatically generated">
            <a:extLst>
              <a:ext uri="{FF2B5EF4-FFF2-40B4-BE49-F238E27FC236}">
                <a16:creationId xmlns:a16="http://schemas.microsoft.com/office/drawing/2014/main" id="{9507BF7D-28E2-604B-A34D-EC96BB532ED1}"/>
              </a:ext>
            </a:extLst>
          </p:cNvPr>
          <p:cNvPicPr>
            <a:picLocks noChangeAspect="1"/>
          </p:cNvPicPr>
          <p:nvPr/>
        </p:nvPicPr>
        <p:blipFill>
          <a:blip r:embed="rId2"/>
          <a:stretch>
            <a:fillRect/>
          </a:stretch>
        </p:blipFill>
        <p:spPr>
          <a:xfrm>
            <a:off x="1395500" y="1818994"/>
            <a:ext cx="6352997" cy="3220012"/>
          </a:xfrm>
          <a:prstGeom prst="rect">
            <a:avLst/>
          </a:prstGeom>
        </p:spPr>
      </p:pic>
    </p:spTree>
    <p:extLst>
      <p:ext uri="{BB962C8B-B14F-4D97-AF65-F5344CB8AC3E}">
        <p14:creationId xmlns:p14="http://schemas.microsoft.com/office/powerpoint/2010/main" val="53799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9EA5AA9-D409-274C-B5AC-344EB8C775FA}"/>
              </a:ext>
            </a:extLst>
          </p:cNvPr>
          <p:cNvGraphicFramePr>
            <a:graphicFrameLocks noGrp="1"/>
          </p:cNvGraphicFramePr>
          <p:nvPr>
            <p:extLst>
              <p:ext uri="{D42A27DB-BD31-4B8C-83A1-F6EECF244321}">
                <p14:modId xmlns:p14="http://schemas.microsoft.com/office/powerpoint/2010/main" val="2701618199"/>
              </p:ext>
            </p:extLst>
          </p:nvPr>
        </p:nvGraphicFramePr>
        <p:xfrm>
          <a:off x="320039" y="987554"/>
          <a:ext cx="8503921" cy="4882891"/>
        </p:xfrm>
        <a:graphic>
          <a:graphicData uri="http://schemas.openxmlformats.org/drawingml/2006/table">
            <a:tbl>
              <a:tblPr>
                <a:tableStyleId>{C083E6E3-FA7D-4D7B-A595-EF9225AFEA82}</a:tableStyleId>
              </a:tblPr>
              <a:tblGrid>
                <a:gridCol w="2350354">
                  <a:extLst>
                    <a:ext uri="{9D8B030D-6E8A-4147-A177-3AD203B41FA5}">
                      <a16:colId xmlns:a16="http://schemas.microsoft.com/office/drawing/2014/main" val="2604790480"/>
                    </a:ext>
                  </a:extLst>
                </a:gridCol>
                <a:gridCol w="2221068">
                  <a:extLst>
                    <a:ext uri="{9D8B030D-6E8A-4147-A177-3AD203B41FA5}">
                      <a16:colId xmlns:a16="http://schemas.microsoft.com/office/drawing/2014/main" val="3673838404"/>
                    </a:ext>
                  </a:extLst>
                </a:gridCol>
                <a:gridCol w="2076545">
                  <a:extLst>
                    <a:ext uri="{9D8B030D-6E8A-4147-A177-3AD203B41FA5}">
                      <a16:colId xmlns:a16="http://schemas.microsoft.com/office/drawing/2014/main" val="1372611101"/>
                    </a:ext>
                  </a:extLst>
                </a:gridCol>
                <a:gridCol w="1855954">
                  <a:extLst>
                    <a:ext uri="{9D8B030D-6E8A-4147-A177-3AD203B41FA5}">
                      <a16:colId xmlns:a16="http://schemas.microsoft.com/office/drawing/2014/main" val="1236183356"/>
                    </a:ext>
                  </a:extLst>
                </a:gridCol>
              </a:tblGrid>
              <a:tr h="375607">
                <a:tc>
                  <a:txBody>
                    <a:bodyPr/>
                    <a:lstStyle/>
                    <a:p>
                      <a:pPr algn="l" fontAlgn="ctr"/>
                      <a:r>
                        <a:rPr lang="en-US" sz="2400" u="none" strike="noStrike">
                          <a:effectLst/>
                          <a:latin typeface="Avenir Book" panose="02000503020000020003" pitchFamily="2" charset="0"/>
                        </a:rPr>
                        <a:t>compassion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creativity</a:t>
                      </a:r>
                      <a:endParaRPr lang="en-US" sz="2400" b="0" i="0" u="none" strike="noStrike" dirty="0">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recognition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pleasure</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4084882203"/>
                  </a:ext>
                </a:extLst>
              </a:tr>
              <a:tr h="375607">
                <a:tc>
                  <a:txBody>
                    <a:bodyPr/>
                    <a:lstStyle/>
                    <a:p>
                      <a:pPr algn="l" fontAlgn="ctr"/>
                      <a:r>
                        <a:rPr lang="en-US" sz="2400" u="none" strike="noStrike">
                          <a:effectLst/>
                          <a:latin typeface="Avenir Book" panose="02000503020000020003" pitchFamily="2" charset="0"/>
                        </a:rPr>
                        <a:t>safety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freedom</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justice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intellect</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1001844509"/>
                  </a:ext>
                </a:extLst>
              </a:tr>
              <a:tr h="375607">
                <a:tc>
                  <a:txBody>
                    <a:bodyPr/>
                    <a:lstStyle/>
                    <a:p>
                      <a:pPr algn="l" fontAlgn="ctr"/>
                      <a:r>
                        <a:rPr lang="en-US" sz="2400" u="none" strike="noStrike">
                          <a:effectLst/>
                          <a:latin typeface="Avenir Book" panose="02000503020000020003" pitchFamily="2" charset="0"/>
                        </a:rPr>
                        <a:t>independence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support</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kindness</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fun</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2856122210"/>
                  </a:ext>
                </a:extLst>
              </a:tr>
              <a:tr h="375607">
                <a:tc>
                  <a:txBody>
                    <a:bodyPr/>
                    <a:lstStyle/>
                    <a:p>
                      <a:pPr algn="l" fontAlgn="ctr"/>
                      <a:r>
                        <a:rPr lang="en-US" sz="2400" u="none" strike="noStrike">
                          <a:effectLst/>
                          <a:latin typeface="Avenir Book" panose="02000503020000020003" pitchFamily="2" charset="0"/>
                        </a:rPr>
                        <a:t>adventure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surrender</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reliability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courage</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426264062"/>
                  </a:ext>
                </a:extLst>
              </a:tr>
              <a:tr h="375607">
                <a:tc>
                  <a:txBody>
                    <a:bodyPr/>
                    <a:lstStyle/>
                    <a:p>
                      <a:pPr algn="l" fontAlgn="ctr"/>
                      <a:r>
                        <a:rPr lang="en-US" sz="2400" u="none" strike="noStrike">
                          <a:effectLst/>
                          <a:latin typeface="Avenir Book" panose="02000503020000020003" pitchFamily="2" charset="0"/>
                        </a:rPr>
                        <a:t>vitality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dependability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love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learning</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3412066213"/>
                  </a:ext>
                </a:extLst>
              </a:tr>
              <a:tr h="375607">
                <a:tc>
                  <a:txBody>
                    <a:bodyPr/>
                    <a:lstStyle/>
                    <a:p>
                      <a:pPr algn="l" fontAlgn="ctr"/>
                      <a:r>
                        <a:rPr lang="en-US" sz="2400" u="none" strike="noStrike">
                          <a:effectLst/>
                          <a:latin typeface="Avenir Book" panose="02000503020000020003" pitchFamily="2" charset="0"/>
                        </a:rPr>
                        <a:t>integrity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self-respect</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success</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respect</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242641782"/>
                  </a:ext>
                </a:extLst>
              </a:tr>
              <a:tr h="375607">
                <a:tc>
                  <a:txBody>
                    <a:bodyPr/>
                    <a:lstStyle/>
                    <a:p>
                      <a:pPr algn="l" fontAlgn="ctr"/>
                      <a:r>
                        <a:rPr lang="en-US" sz="2400" u="none" strike="noStrike">
                          <a:effectLst/>
                          <a:latin typeface="Avenir Book" panose="02000503020000020003" pitchFamily="2" charset="0"/>
                        </a:rPr>
                        <a:t>equanimity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humor</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dignity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service</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725007721"/>
                  </a:ext>
                </a:extLst>
              </a:tr>
              <a:tr h="375607">
                <a:tc>
                  <a:txBody>
                    <a:bodyPr/>
                    <a:lstStyle/>
                    <a:p>
                      <a:pPr algn="l" fontAlgn="ctr"/>
                      <a:r>
                        <a:rPr lang="en-US" sz="2400" u="none" strike="noStrike">
                          <a:effectLst/>
                          <a:latin typeface="Avenir Book" panose="02000503020000020003" pitchFamily="2" charset="0"/>
                        </a:rPr>
                        <a:t>passion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discovery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connection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empathy</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3286589592"/>
                  </a:ext>
                </a:extLst>
              </a:tr>
              <a:tr h="375607">
                <a:tc>
                  <a:txBody>
                    <a:bodyPr/>
                    <a:lstStyle/>
                    <a:p>
                      <a:pPr algn="l" fontAlgn="ctr"/>
                      <a:r>
                        <a:rPr lang="en-US" sz="2400" u="none" strike="noStrike">
                          <a:effectLst/>
                          <a:latin typeface="Avenir Book" panose="02000503020000020003" pitchFamily="2" charset="0"/>
                        </a:rPr>
                        <a:t>faithfulness</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patience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spontaneity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sacredness</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2811220808"/>
                  </a:ext>
                </a:extLst>
              </a:tr>
              <a:tr h="375607">
                <a:tc>
                  <a:txBody>
                    <a:bodyPr/>
                    <a:lstStyle/>
                    <a:p>
                      <a:pPr algn="l" fontAlgn="ctr"/>
                      <a:r>
                        <a:rPr lang="en-US" sz="2400" u="none" strike="noStrike">
                          <a:effectLst/>
                          <a:latin typeface="Avenir Book" panose="02000503020000020003" pitchFamily="2" charset="0"/>
                        </a:rPr>
                        <a:t>engagement</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contribution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growth</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gratitude</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1811753802"/>
                  </a:ext>
                </a:extLst>
              </a:tr>
              <a:tr h="375607">
                <a:tc>
                  <a:txBody>
                    <a:bodyPr/>
                    <a:lstStyle/>
                    <a:p>
                      <a:pPr algn="l" fontAlgn="ctr"/>
                      <a:r>
                        <a:rPr lang="en-US" sz="2400" u="none" strike="noStrike">
                          <a:effectLst/>
                          <a:latin typeface="Avenir Book" panose="02000503020000020003" pitchFamily="2" charset="0"/>
                        </a:rPr>
                        <a:t>trust</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loyalty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play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honor</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4247562272"/>
                  </a:ext>
                </a:extLst>
              </a:tr>
              <a:tr h="375607">
                <a:tc>
                  <a:txBody>
                    <a:bodyPr/>
                    <a:lstStyle/>
                    <a:p>
                      <a:pPr algn="l" fontAlgn="ctr"/>
                      <a:r>
                        <a:rPr lang="en-US" sz="2400" u="none" strike="noStrike">
                          <a:effectLst/>
                          <a:latin typeface="Avenir Book" panose="02000503020000020003" pitchFamily="2" charset="0"/>
                        </a:rPr>
                        <a:t>nurture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grace</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honesty</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truth</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1268048229"/>
                  </a:ext>
                </a:extLst>
              </a:tr>
              <a:tr h="375607">
                <a:tc>
                  <a:txBody>
                    <a:bodyPr/>
                    <a:lstStyle/>
                    <a:p>
                      <a:pPr algn="l" fontAlgn="ctr"/>
                      <a:r>
                        <a:rPr lang="en-US" sz="2400" u="none" strike="noStrike" dirty="0">
                          <a:effectLst/>
                          <a:latin typeface="Avenir Book" panose="02000503020000020003" pitchFamily="2" charset="0"/>
                        </a:rPr>
                        <a:t>understanding</a:t>
                      </a:r>
                      <a:endParaRPr lang="en-US" sz="2400" b="0" i="0" u="none" strike="noStrike" dirty="0">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openness</a:t>
                      </a:r>
                      <a:endParaRPr lang="en-US" sz="2400" b="0" i="0" u="none" strike="noStrike" dirty="0">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a:effectLst/>
                          <a:latin typeface="Avenir Book" panose="02000503020000020003" pitchFamily="2" charset="0"/>
                        </a:rPr>
                        <a:t>appreciation</a:t>
                      </a:r>
                      <a:endParaRPr lang="en-US" sz="2400" b="0" i="0" u="none" strike="noStrike">
                        <a:solidFill>
                          <a:srgbClr val="000000"/>
                        </a:solidFill>
                        <a:effectLst/>
                        <a:latin typeface="Avenir Book" panose="02000503020000020003" pitchFamily="2" charset="0"/>
                      </a:endParaRPr>
                    </a:p>
                  </a:txBody>
                  <a:tcPr marL="9525" marR="9525" marT="9525" marB="0" anchor="ctr"/>
                </a:tc>
                <a:tc>
                  <a:txBody>
                    <a:bodyPr/>
                    <a:lstStyle/>
                    <a:p>
                      <a:pPr algn="l" fontAlgn="ctr"/>
                      <a:r>
                        <a:rPr lang="en-US" sz="2400" u="none" strike="noStrike" dirty="0">
                          <a:effectLst/>
                          <a:latin typeface="Avenir Book" panose="02000503020000020003" pitchFamily="2" charset="0"/>
                        </a:rPr>
                        <a:t>tradition</a:t>
                      </a:r>
                      <a:endParaRPr lang="en-US" sz="2400" b="0" i="0" u="none" strike="noStrike" dirty="0">
                        <a:solidFill>
                          <a:srgbClr val="000000"/>
                        </a:solidFill>
                        <a:effectLst/>
                        <a:latin typeface="Avenir Book" panose="02000503020000020003" pitchFamily="2" charset="0"/>
                      </a:endParaRPr>
                    </a:p>
                  </a:txBody>
                  <a:tcPr marL="9525" marR="9525" marT="9525" marB="0" anchor="ctr"/>
                </a:tc>
                <a:extLst>
                  <a:ext uri="{0D108BD9-81ED-4DB2-BD59-A6C34878D82A}">
                    <a16:rowId xmlns:a16="http://schemas.microsoft.com/office/drawing/2014/main" val="2368079150"/>
                  </a:ext>
                </a:extLst>
              </a:tr>
            </a:tbl>
          </a:graphicData>
        </a:graphic>
      </p:graphicFrame>
    </p:spTree>
    <p:extLst>
      <p:ext uri="{BB962C8B-B14F-4D97-AF65-F5344CB8AC3E}">
        <p14:creationId xmlns:p14="http://schemas.microsoft.com/office/powerpoint/2010/main" val="2405077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sink&#10;&#10;Description automatically generated">
            <a:extLst>
              <a:ext uri="{FF2B5EF4-FFF2-40B4-BE49-F238E27FC236}">
                <a16:creationId xmlns:a16="http://schemas.microsoft.com/office/drawing/2014/main" id="{49501DA5-5BDB-DF42-804D-348AB36CF2ED}"/>
              </a:ext>
            </a:extLst>
          </p:cNvPr>
          <p:cNvPicPr>
            <a:picLocks noChangeAspect="1"/>
          </p:cNvPicPr>
          <p:nvPr/>
        </p:nvPicPr>
        <p:blipFill rotWithShape="1">
          <a:blip r:embed="rId2"/>
          <a:srcRect l="29111" t="7926" r="38222"/>
          <a:stretch/>
        </p:blipFill>
        <p:spPr>
          <a:xfrm rot="5400000">
            <a:off x="3248025" y="748665"/>
            <a:ext cx="2240280" cy="4735830"/>
          </a:xfrm>
          <a:prstGeom prst="rect">
            <a:avLst/>
          </a:prstGeom>
        </p:spPr>
      </p:pic>
    </p:spTree>
    <p:extLst>
      <p:ext uri="{BB962C8B-B14F-4D97-AF65-F5344CB8AC3E}">
        <p14:creationId xmlns:p14="http://schemas.microsoft.com/office/powerpoint/2010/main" val="55574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wooden, sitting, board&#10;&#10;Description automatically generated">
            <a:extLst>
              <a:ext uri="{FF2B5EF4-FFF2-40B4-BE49-F238E27FC236}">
                <a16:creationId xmlns:a16="http://schemas.microsoft.com/office/drawing/2014/main" id="{36D05DA3-896D-5348-A1DD-6483DB3138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973"/>
                    </a14:imgEffect>
                  </a14:imgLayer>
                </a14:imgProps>
              </a:ext>
            </a:extLst>
          </a:blip>
          <a:srcRect t="29131" b="32774"/>
          <a:stretch/>
        </p:blipFill>
        <p:spPr>
          <a:xfrm>
            <a:off x="91440" y="1813560"/>
            <a:ext cx="8961120" cy="2560319"/>
          </a:xfrm>
          <a:prstGeom prst="rect">
            <a:avLst/>
          </a:prstGeom>
        </p:spPr>
      </p:pic>
    </p:spTree>
    <p:extLst>
      <p:ext uri="{BB962C8B-B14F-4D97-AF65-F5344CB8AC3E}">
        <p14:creationId xmlns:p14="http://schemas.microsoft.com/office/powerpoint/2010/main" val="163824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D146-3510-EE4C-8135-68249CAF94CF}"/>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text, desk, wooden&#10;&#10;Description automatically generated">
            <a:extLst>
              <a:ext uri="{FF2B5EF4-FFF2-40B4-BE49-F238E27FC236}">
                <a16:creationId xmlns:a16="http://schemas.microsoft.com/office/drawing/2014/main" id="{43D4CBE8-5787-C84E-B730-46BA842132F0}"/>
              </a:ext>
            </a:extLst>
          </p:cNvPr>
          <p:cNvPicPr>
            <a:picLocks noChangeAspect="1"/>
          </p:cNvPicPr>
          <p:nvPr/>
        </p:nvPicPr>
        <p:blipFill rotWithShape="1">
          <a:blip r:embed="rId2"/>
          <a:srcRect l="12167" t="9111" b="7556"/>
          <a:stretch/>
        </p:blipFill>
        <p:spPr>
          <a:xfrm>
            <a:off x="352425" y="571500"/>
            <a:ext cx="8031480" cy="5715000"/>
          </a:xfrm>
          <a:prstGeom prst="rect">
            <a:avLst/>
          </a:prstGeom>
        </p:spPr>
      </p:pic>
    </p:spTree>
    <p:extLst>
      <p:ext uri="{BB962C8B-B14F-4D97-AF65-F5344CB8AC3E}">
        <p14:creationId xmlns:p14="http://schemas.microsoft.com/office/powerpoint/2010/main" val="1705570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{2AAC03CD-8053-A244-BC9B-E9A55FB80EBA}tf10001071</Template>
  <TotalTime>6278</TotalTime>
  <Words>397</Words>
  <Application>Microsoft Macintosh PowerPoint</Application>
  <PresentationFormat>On-screen Show (4:3)</PresentationFormat>
  <Paragraphs>88</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Book</vt:lpstr>
      <vt:lpstr>Avenir Light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Kurz</dc:creator>
  <cp:lastModifiedBy>Andrew Kurz</cp:lastModifiedBy>
  <cp:revision>53</cp:revision>
  <dcterms:created xsi:type="dcterms:W3CDTF">2020-06-22T01:02:47Z</dcterms:created>
  <dcterms:modified xsi:type="dcterms:W3CDTF">2020-07-18T13:22:31Z</dcterms:modified>
</cp:coreProperties>
</file>